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8" r:id="rId11"/>
    <p:sldId id="269" r:id="rId12"/>
    <p:sldId id="309" r:id="rId13"/>
    <p:sldId id="310" r:id="rId14"/>
    <p:sldId id="30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AC90-4254-4CA9-9F64-568F87F2D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4DB9AF-C61E-41D1-AE01-136F4F8B3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2BC7A-42DC-454D-AEAB-CF447B891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68C55-07CA-44A4-8DA9-1A465DE28302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E0555-CD0C-4FDD-8C06-FB6EF120C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7AB88-619C-46A7-A730-0F87A97D5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8A21-9AEE-4F82-9DB0-C67ACA61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18409"/>
      </p:ext>
    </p:extLst>
  </p:cSld>
  <p:clrMapOvr>
    <a:masterClrMapping/>
  </p:clrMapOvr>
  <p:transition spd="med" advClick="0" advTm="4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A8EE-ED65-4869-87BF-EEB64FBD2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E5FD8-FE76-40AD-92DE-10167B65C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4C825-167E-45CC-886F-F530E286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68C55-07CA-44A4-8DA9-1A465DE28302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4E8D0-60A3-478D-BB39-D9106D4DB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F1EDB-E80E-4C84-92BD-9424CB68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8A21-9AEE-4F82-9DB0-C67ACA61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27910"/>
      </p:ext>
    </p:extLst>
  </p:cSld>
  <p:clrMapOvr>
    <a:masterClrMapping/>
  </p:clrMapOvr>
  <p:transition spd="med" advClick="0" advTm="4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486B93-33A6-401C-A1AA-ADCA090439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F8CEB-6634-4AF1-BD7E-DC4A0657A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F0D77-95C3-4250-BA6A-93CC94CF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68C55-07CA-44A4-8DA9-1A465DE28302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EF7B-8018-4DDC-A744-E35996C6F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3969B-2C53-4F1D-A561-18F9C7335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8A21-9AEE-4F82-9DB0-C67ACA61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36075"/>
      </p:ext>
    </p:extLst>
  </p:cSld>
  <p:clrMapOvr>
    <a:masterClrMapping/>
  </p:clrMapOvr>
  <p:transition spd="med" advClick="0" advTm="4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A0BCB-1ABD-400C-946E-F3BF404D4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CB81B-72A3-4100-AA8D-D4D8B3AA9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5517E-5925-42D8-8B4A-12606A714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68C55-07CA-44A4-8DA9-1A465DE28302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FB5CF-40F1-4E51-BAC0-1D7A03A4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F078D-458E-4B98-AE26-91CC5A73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8A21-9AEE-4F82-9DB0-C67ACA61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9294"/>
      </p:ext>
    </p:extLst>
  </p:cSld>
  <p:clrMapOvr>
    <a:masterClrMapping/>
  </p:clrMapOvr>
  <p:transition spd="med" advClick="0" advTm="4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2B366-23E1-4EC5-852F-F15D3FE02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9898D-A557-4B54-A4C3-7FE41C2ED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EE91D-4C5A-4649-80F5-42AA99ADC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68C55-07CA-44A4-8DA9-1A465DE28302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9B3C6-CC36-434D-85DC-4F2CDA14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CA3DC-A46E-4861-9499-A727B3B74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8A21-9AEE-4F82-9DB0-C67ACA61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216"/>
      </p:ext>
    </p:extLst>
  </p:cSld>
  <p:clrMapOvr>
    <a:masterClrMapping/>
  </p:clrMapOvr>
  <p:transition spd="med" advClick="0" advTm="4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F5084-E22D-410E-8E71-44CF2E5BD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D558A-2517-4A8F-BB7B-3A4B4E7B9D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375E8-E0FD-4C90-B735-1F91B2684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D832D-999C-48BD-856D-1A9D10D32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68C55-07CA-44A4-8DA9-1A465DE28302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AA0CB-6BC2-4431-BC5D-84E3A220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26323-927F-43FB-A3AF-4ACA893E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8A21-9AEE-4F82-9DB0-C67ACA61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24410"/>
      </p:ext>
    </p:extLst>
  </p:cSld>
  <p:clrMapOvr>
    <a:masterClrMapping/>
  </p:clrMapOvr>
  <p:transition spd="med" advClick="0" advTm="4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06D2E-9D65-4FDC-8A7A-F66593BDC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3277F-F357-4561-BFC0-2FB5E0DF8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ED7CA-5F86-4A26-8ABC-BD0E4FD91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4971F-9D34-4004-9955-23AF438EB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BC4943-E2EE-42A0-B832-05D632626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A290C6-B18D-40AA-90FF-B21171765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68C55-07CA-44A4-8DA9-1A465DE28302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231CED-D9BE-4215-BE52-3EC62ACF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688585-B6A6-4D3F-B233-EF9EF9B9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8A21-9AEE-4F82-9DB0-C67ACA61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2487"/>
      </p:ext>
    </p:extLst>
  </p:cSld>
  <p:clrMapOvr>
    <a:masterClrMapping/>
  </p:clrMapOvr>
  <p:transition spd="med" advClick="0" advTm="4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E5928-14C4-4E11-904E-8687D9AA2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EE39F2-0334-4771-98FD-70300C109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68C55-07CA-44A4-8DA9-1A465DE28302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EB7A1-B181-48FF-A888-43C5FA6C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76B22-37BD-4DA5-90F3-613B88D25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8A21-9AEE-4F82-9DB0-C67ACA61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49889"/>
      </p:ext>
    </p:extLst>
  </p:cSld>
  <p:clrMapOvr>
    <a:masterClrMapping/>
  </p:clrMapOvr>
  <p:transition spd="med" advClick="0" advTm="4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1A86CD-802C-4D5E-8E10-371BF02E4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68C55-07CA-44A4-8DA9-1A465DE28302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37532C-7188-40C3-A25C-E068E0C92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7A5BA-B9A6-405A-A695-E53B6974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8A21-9AEE-4F82-9DB0-C67ACA61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11609"/>
      </p:ext>
    </p:extLst>
  </p:cSld>
  <p:clrMapOvr>
    <a:masterClrMapping/>
  </p:clrMapOvr>
  <p:transition spd="med" advClick="0" advTm="4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C234C-ED41-4845-AD16-23E67870E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31F44-ACE2-4E0C-9D0A-CC1A6C1DF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55DE9F-95B5-43DB-9699-76CB45F9E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C726E-7B04-4A1F-837B-A56E69A34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68C55-07CA-44A4-8DA9-1A465DE28302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4C788-5A28-4393-9BCA-BFD41FDD6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7E502-9E90-46E7-B7F8-267DE36C6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8A21-9AEE-4F82-9DB0-C67ACA61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0964"/>
      </p:ext>
    </p:extLst>
  </p:cSld>
  <p:clrMapOvr>
    <a:masterClrMapping/>
  </p:clrMapOvr>
  <p:transition spd="med" advClick="0" advTm="4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CCA5A-9DC3-4E5C-84E4-B75DFC849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3B0D58-D621-4FB4-AAFE-C5095E45F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8D2F8-C062-47B2-B4FE-65F7AA23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75646-8CCB-40CF-BCB9-EF4A42A3D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68C55-07CA-44A4-8DA9-1A465DE28302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19C8-DFCE-4178-97CA-3D6585E16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CA74F-A5C7-45AA-A4C7-E35B07154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F8A21-9AEE-4F82-9DB0-C67ACA61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91852"/>
      </p:ext>
    </p:extLst>
  </p:cSld>
  <p:clrMapOvr>
    <a:masterClrMapping/>
  </p:clrMapOvr>
  <p:transition spd="med" advClick="0" advTm="4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BEF53-FB4A-4E15-B9DA-77413C197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7AD26-2F46-4BC7-9564-DDD35A99D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1A905-6E8E-4BDD-93AD-9D64B56F3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68C55-07CA-44A4-8DA9-1A465DE28302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B0E2B-C8CB-4FA3-8A1D-5603D61C5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14A5B-7318-4F64-848A-A5429B2CD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F8A21-9AEE-4F82-9DB0-C67ACA61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8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45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p3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2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5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4.mp3"/><Relationship Id="rId7" Type="http://schemas.openxmlformats.org/officeDocument/2006/relationships/image" Target="../media/image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4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6.mp3"/><Relationship Id="rId7" Type="http://schemas.openxmlformats.org/officeDocument/2006/relationships/image" Target="../media/image6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6.mp3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jpeg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jpg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media" Target="../media/media11.mp3"/><Relationship Id="rId7" Type="http://schemas.openxmlformats.org/officeDocument/2006/relationships/image" Target="../media/image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7.jp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11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13.mp3"/><Relationship Id="rId7" Type="http://schemas.openxmlformats.org/officeDocument/2006/relationships/image" Target="../media/image19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13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.png"/><Relationship Id="rId4" Type="http://schemas.openxmlformats.org/officeDocument/2006/relationships/image" Target="../media/image21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16559-2F69-4CBF-BCCC-AA53FF2D8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86" y="270140"/>
            <a:ext cx="5036706" cy="1600200"/>
          </a:xfrm>
        </p:spPr>
        <p:txBody>
          <a:bodyPr>
            <a:noAutofit/>
          </a:bodyPr>
          <a:lstStyle/>
          <a:p>
            <a:r>
              <a:rPr lang="en-US" sz="4400" b="1" i="1" dirty="0">
                <a:solidFill>
                  <a:schemeClr val="accent4">
                    <a:lumMod val="75000"/>
                  </a:schemeClr>
                </a:solidFill>
              </a:rPr>
              <a:t>Feeder Birds of the Hamlet of  Mariaville</a:t>
            </a:r>
            <a:br>
              <a:rPr lang="en-US" sz="4400" dirty="0"/>
            </a:br>
            <a:r>
              <a:rPr lang="en-US" sz="1400" dirty="0"/>
              <a:t>Authored by David Smith &amp; Cheryl Stanford-Smith of Greenwich NY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86CCD-2D8B-43AF-9A56-6A191EEFA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5506" y="2057400"/>
            <a:ext cx="4831198" cy="4530460"/>
          </a:xfrm>
        </p:spPr>
        <p:txBody>
          <a:bodyPr/>
          <a:lstStyle/>
          <a:p>
            <a:r>
              <a:rPr lang="en-US" dirty="0"/>
              <a:t>              </a:t>
            </a:r>
          </a:p>
          <a:p>
            <a:pPr algn="ctr"/>
            <a:r>
              <a:rPr lang="en-US" sz="3600" dirty="0"/>
              <a:t>Black-Capped Chickadee</a:t>
            </a:r>
          </a:p>
        </p:txBody>
      </p:sp>
      <p:pic>
        <p:nvPicPr>
          <p:cNvPr id="9" name="Black-capped Chickadee 01 Song US-NY">
            <a:hlinkClick r:id="" action="ppaction://media"/>
            <a:extLst>
              <a:ext uri="{FF2B5EF4-FFF2-40B4-BE49-F238E27FC236}">
                <a16:creationId xmlns:a16="http://schemas.microsoft.com/office/drawing/2014/main" id="{415F026D-A9FE-44EE-874E-5FAE24F75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9061" y="1898254"/>
            <a:ext cx="609600" cy="609600"/>
          </a:xfrm>
          <a:prstGeom prst="rect">
            <a:avLst/>
          </a:prstGeom>
        </p:spPr>
      </p:pic>
      <p:pic>
        <p:nvPicPr>
          <p:cNvPr id="10" name="Black-capped Chickadee 08 Calls US-NY">
            <a:hlinkClick r:id="" action="ppaction://media"/>
            <a:extLst>
              <a:ext uri="{FF2B5EF4-FFF2-40B4-BE49-F238E27FC236}">
                <a16:creationId xmlns:a16="http://schemas.microsoft.com/office/drawing/2014/main" id="{CE4BF332-D3D6-4166-A39B-C5DDB10203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909" y="2675329"/>
            <a:ext cx="609600" cy="609600"/>
          </a:xfrm>
          <a:prstGeom prst="rect">
            <a:avLst/>
          </a:prstGeom>
        </p:spPr>
      </p:pic>
      <p:pic>
        <p:nvPicPr>
          <p:cNvPr id="6146" name="Picture 2" descr="Chickadees are fearless balls of fluff">
            <a:extLst>
              <a:ext uri="{FF2B5EF4-FFF2-40B4-BE49-F238E27FC236}">
                <a16:creationId xmlns:a16="http://schemas.microsoft.com/office/drawing/2014/main" id="{33137F95-20CA-46B1-B556-BE4F624F9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3505201"/>
            <a:ext cx="460586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s the chickadee population in decline in Michigan? | Michigan Radio">
            <a:extLst>
              <a:ext uri="{FF2B5EF4-FFF2-40B4-BE49-F238E27FC236}">
                <a16:creationId xmlns:a16="http://schemas.microsoft.com/office/drawing/2014/main" id="{19E4F291-0371-4034-9F7B-6043A1D75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97" y="774672"/>
            <a:ext cx="4798503" cy="38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011119"/>
      </p:ext>
    </p:extLst>
  </p:cSld>
  <p:clrMapOvr>
    <a:masterClrMapping/>
  </p:clrMapOvr>
  <p:transition spd="med" advClick="0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9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4CBB1-A9A6-466B-A015-358F59CF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9920" y="1084277"/>
            <a:ext cx="3932237" cy="1776369"/>
          </a:xfrm>
        </p:spPr>
        <p:txBody>
          <a:bodyPr>
            <a:normAutofit/>
          </a:bodyPr>
          <a:lstStyle/>
          <a:p>
            <a:pPr algn="ctr"/>
            <a:endParaRPr lang="en-US" sz="3600" dirty="0"/>
          </a:p>
          <a:p>
            <a:pPr algn="ctr"/>
            <a:r>
              <a:rPr lang="en-US" sz="3600" dirty="0"/>
              <a:t>European Starling</a:t>
            </a:r>
          </a:p>
        </p:txBody>
      </p:sp>
      <p:pic>
        <p:nvPicPr>
          <p:cNvPr id="3" name="European Starling 03 Song NL-NH">
            <a:hlinkClick r:id="" action="ppaction://media"/>
            <a:extLst>
              <a:ext uri="{FF2B5EF4-FFF2-40B4-BE49-F238E27FC236}">
                <a16:creationId xmlns:a16="http://schemas.microsoft.com/office/drawing/2014/main" id="{47497DA1-E2A8-4716-A525-1B77F3277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6439" y="3756025"/>
            <a:ext cx="609600" cy="609600"/>
          </a:xfrm>
          <a:prstGeom prst="rect">
            <a:avLst/>
          </a:prstGeom>
        </p:spPr>
      </p:pic>
      <p:pic>
        <p:nvPicPr>
          <p:cNvPr id="11266" name="Picture 2" descr="Starling success traced to rapid adaptation | EurekAlert! Science News">
            <a:extLst>
              <a:ext uri="{FF2B5EF4-FFF2-40B4-BE49-F238E27FC236}">
                <a16:creationId xmlns:a16="http://schemas.microsoft.com/office/drawing/2014/main" id="{DBCFE3D8-A908-4BBF-8357-F88B37EEB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1" y="1204912"/>
            <a:ext cx="4291841" cy="27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813754"/>
      </p:ext>
    </p:extLst>
  </p:cSld>
  <p:clrMapOvr>
    <a:masterClrMapping/>
  </p:clrMapOvr>
  <p:transition spd="med" advClick="0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625B2-45A5-4253-B4D6-339484768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9121" y="782273"/>
            <a:ext cx="3932237" cy="1650534"/>
          </a:xfrm>
        </p:spPr>
        <p:txBody>
          <a:bodyPr>
            <a:normAutofit/>
          </a:bodyPr>
          <a:lstStyle/>
          <a:p>
            <a:pPr algn="ctr"/>
            <a:endParaRPr lang="en-US" sz="3600" dirty="0"/>
          </a:p>
          <a:p>
            <a:pPr algn="ctr"/>
            <a:r>
              <a:rPr lang="en-US" sz="3600" dirty="0"/>
              <a:t>Common Grackle</a:t>
            </a:r>
          </a:p>
        </p:txBody>
      </p:sp>
      <p:pic>
        <p:nvPicPr>
          <p:cNvPr id="3" name="Common Grackle 10 Calls US-NY">
            <a:hlinkClick r:id="" action="ppaction://media"/>
            <a:extLst>
              <a:ext uri="{FF2B5EF4-FFF2-40B4-BE49-F238E27FC236}">
                <a16:creationId xmlns:a16="http://schemas.microsoft.com/office/drawing/2014/main" id="{CB7203AA-B8AA-485F-BDE1-9F05106C9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0298" y="3857625"/>
            <a:ext cx="609600" cy="609600"/>
          </a:xfrm>
          <a:prstGeom prst="rect">
            <a:avLst/>
          </a:prstGeom>
        </p:spPr>
      </p:pic>
      <p:pic>
        <p:nvPicPr>
          <p:cNvPr id="12290" name="Picture 2" descr="Common Grackle - eBird">
            <a:extLst>
              <a:ext uri="{FF2B5EF4-FFF2-40B4-BE49-F238E27FC236}">
                <a16:creationId xmlns:a16="http://schemas.microsoft.com/office/drawing/2014/main" id="{708E69F8-5F58-481C-AB00-C1017F9A7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631" y="1179615"/>
            <a:ext cx="2830191" cy="211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rackle with a snackle - FeederWatch">
            <a:extLst>
              <a:ext uri="{FF2B5EF4-FFF2-40B4-BE49-F238E27FC236}">
                <a16:creationId xmlns:a16="http://schemas.microsoft.com/office/drawing/2014/main" id="{3A55EE6F-0B86-4B97-86A4-70440A8F5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466" y="3668392"/>
            <a:ext cx="21717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ommon Grackle, adult eating an orange - Animal &amp;amp; Insect Photos - Julie L.  Brown Photography">
            <a:extLst>
              <a:ext uri="{FF2B5EF4-FFF2-40B4-BE49-F238E27FC236}">
                <a16:creationId xmlns:a16="http://schemas.microsoft.com/office/drawing/2014/main" id="{8F97C303-13DC-49D0-90E4-E2C347189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410" y="403034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725654"/>
      </p:ext>
    </p:extLst>
  </p:cSld>
  <p:clrMapOvr>
    <a:masterClrMapping/>
  </p:clrMapOvr>
  <p:transition spd="med" advClick="0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bg1">
              <a:lumMod val="75000"/>
            </a:schemeClr>
          </a:fgClr>
          <a:bgClr>
            <a:srgbClr val="FFFF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C155-F963-125F-9D0C-374E0589E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837" y="620623"/>
            <a:ext cx="5738326" cy="719667"/>
          </a:xfrm>
          <a:gradFill flip="none" rotWithShape="1">
            <a:gsLst>
              <a:gs pos="14000">
                <a:srgbClr val="FFFFFF"/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Our Mariaville Bald Eagles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1F716D-4BF4-E4D8-C9BF-0B8740714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331" y="1871189"/>
            <a:ext cx="3700686" cy="4366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A6DC16-3785-CEEE-9A22-44EB599BD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34" y="1871189"/>
            <a:ext cx="4385388" cy="42414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407963381"/>
      </p:ext>
    </p:extLst>
  </p:cSld>
  <p:clrMapOvr>
    <a:masterClrMapping/>
  </p:clrMapOvr>
  <p:transition spd="med" advClick="0" advTm="4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2A3457-5179-F4CC-4B6B-DF85573F3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633" y="804344"/>
            <a:ext cx="3093885" cy="3211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459F45-58CB-0D36-432B-3629ECFC5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83" y="688428"/>
            <a:ext cx="3456732" cy="39322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21DFB6-9D73-CC58-64DF-3C8D5F79F44E}"/>
              </a:ext>
            </a:extLst>
          </p:cNvPr>
          <p:cNvSpPr txBox="1"/>
          <p:nvPr/>
        </p:nvSpPr>
        <p:spPr>
          <a:xfrm>
            <a:off x="1421363" y="5002142"/>
            <a:ext cx="2836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The Heron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64EE5E-54B8-45CF-A3B7-78CD31D18D18}"/>
              </a:ext>
            </a:extLst>
          </p:cNvPr>
          <p:cNvSpPr txBox="1"/>
          <p:nvPr/>
        </p:nvSpPr>
        <p:spPr>
          <a:xfrm>
            <a:off x="8356211" y="2117583"/>
            <a:ext cx="2836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The Ospreys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5A83B2-EE24-5C17-BF07-E8F770C23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556" y="3287250"/>
            <a:ext cx="2935701" cy="20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0560"/>
      </p:ext>
    </p:extLst>
  </p:cSld>
  <p:clrMapOvr>
    <a:masterClrMapping/>
  </p:clrMapOvr>
  <p:transition spd="med" advClick="0" advTm="45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squirrel eating a piece of food&#10;&#10;Description automatically generated with low confidence">
            <a:extLst>
              <a:ext uri="{FF2B5EF4-FFF2-40B4-BE49-F238E27FC236}">
                <a16:creationId xmlns:a16="http://schemas.microsoft.com/office/drawing/2014/main" id="{4774AD58-7AA9-4723-ADDC-41358851EC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r="14539"/>
          <a:stretch>
            <a:fillRect/>
          </a:stretch>
        </p:blipFill>
        <p:spPr>
          <a:xfrm>
            <a:off x="5478026" y="754159"/>
            <a:ext cx="3092131" cy="24415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3C342-EE5C-4ADC-8745-62D10E068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8218" y="472480"/>
            <a:ext cx="3935413" cy="3811588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pPr algn="ctr"/>
            <a:r>
              <a:rPr lang="en-US" sz="3600" dirty="0">
                <a:solidFill>
                  <a:schemeClr val="accent1"/>
                </a:solidFill>
              </a:rPr>
              <a:t>The Grey Squirrel, who thinks they are a bird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To keep off feeder six feet off the ground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Ten feet from a place they can jump from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Pole Baffle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Squirrel resistant feeder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Pepper laced feed</a:t>
            </a:r>
          </a:p>
        </p:txBody>
      </p:sp>
      <p:pic>
        <p:nvPicPr>
          <p:cNvPr id="13314" name="Picture 2" descr="6 Squirrel Proof Bird Feeders [That ACTUALLY Work!] - Bird Watching HQ">
            <a:extLst>
              <a:ext uri="{FF2B5EF4-FFF2-40B4-BE49-F238E27FC236}">
                <a16:creationId xmlns:a16="http://schemas.microsoft.com/office/drawing/2014/main" id="{C6F1AD98-312E-4F2E-9765-036B71B48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413" y="3893920"/>
            <a:ext cx="3529741" cy="197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ow to Keep Squirrels Out of Bird Feeders">
            <a:extLst>
              <a:ext uri="{FF2B5EF4-FFF2-40B4-BE49-F238E27FC236}">
                <a16:creationId xmlns:a16="http://schemas.microsoft.com/office/drawing/2014/main" id="{1FB2F343-FD91-4E3B-991B-2684FCF9A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965" y="3354117"/>
            <a:ext cx="3779194" cy="232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648061"/>
      </p:ext>
    </p:extLst>
  </p:cSld>
  <p:clrMapOvr>
    <a:masterClrMapping/>
  </p:clrMapOvr>
  <p:transition spd="med" advClick="0" advTm="4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4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Text Placeholder 3">
            <a:extLst>
              <a:ext uri="{FF2B5EF4-FFF2-40B4-BE49-F238E27FC236}">
                <a16:creationId xmlns:a16="http://schemas.microsoft.com/office/drawing/2014/main" id="{AA9244B8-4085-431F-9592-5AD36F39A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452" y="987243"/>
            <a:ext cx="3932237" cy="1047138"/>
          </a:xfrm>
        </p:spPr>
        <p:txBody>
          <a:bodyPr/>
          <a:lstStyle/>
          <a:p>
            <a:endParaRPr lang="en-US" dirty="0"/>
          </a:p>
          <a:p>
            <a:pPr algn="ctr"/>
            <a:r>
              <a:rPr lang="en-US" sz="3600" i="1" dirty="0"/>
              <a:t>Tufted Titmouse</a:t>
            </a:r>
          </a:p>
        </p:txBody>
      </p:sp>
      <p:pic>
        <p:nvPicPr>
          <p:cNvPr id="7" name="Tufted Titmouse 01 Song US-NY">
            <a:hlinkClick r:id="" action="ppaction://media"/>
            <a:extLst>
              <a:ext uri="{FF2B5EF4-FFF2-40B4-BE49-F238E27FC236}">
                <a16:creationId xmlns:a16="http://schemas.microsoft.com/office/drawing/2014/main" id="{770E32A5-B394-453F-9C49-DEE8E9223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7185" y="2133781"/>
            <a:ext cx="609600" cy="609600"/>
          </a:xfrm>
          <a:prstGeom prst="rect">
            <a:avLst/>
          </a:prstGeom>
        </p:spPr>
      </p:pic>
      <p:pic>
        <p:nvPicPr>
          <p:cNvPr id="8" name="Tufted Titmouse 08 Calls US-WV">
            <a:hlinkClick r:id="" action="ppaction://media"/>
            <a:extLst>
              <a:ext uri="{FF2B5EF4-FFF2-40B4-BE49-F238E27FC236}">
                <a16:creationId xmlns:a16="http://schemas.microsoft.com/office/drawing/2014/main" id="{8C76BECF-6F28-443A-9744-FE33E212DB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0951" y="2119709"/>
            <a:ext cx="609600" cy="609600"/>
          </a:xfrm>
          <a:prstGeom prst="rect">
            <a:avLst/>
          </a:prstGeom>
        </p:spPr>
      </p:pic>
      <p:pic>
        <p:nvPicPr>
          <p:cNvPr id="7170" name="Picture 2" descr="Tufted Titmouse - eBird">
            <a:extLst>
              <a:ext uri="{FF2B5EF4-FFF2-40B4-BE49-F238E27FC236}">
                <a16:creationId xmlns:a16="http://schemas.microsoft.com/office/drawing/2014/main" id="{39B9DFD4-F918-4996-87D5-D135FDB38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957" y="872455"/>
            <a:ext cx="5173211" cy="387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ufted Titmouse - Backyard Birds - Wild About Birds">
            <a:extLst>
              <a:ext uri="{FF2B5EF4-FFF2-40B4-BE49-F238E27FC236}">
                <a16:creationId xmlns:a16="http://schemas.microsoft.com/office/drawing/2014/main" id="{D7AB2A85-C937-4273-B277-0E2EBA38A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39" y="3252175"/>
            <a:ext cx="379095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692620"/>
      </p:ext>
    </p:extLst>
  </p:cSld>
  <p:clrMapOvr>
    <a:masterClrMapping/>
  </p:clrMapOvr>
  <p:transition spd="med" advClick="0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05998F-6693-4B0F-9D57-51DA3929F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6136" y="715161"/>
            <a:ext cx="3932237" cy="1231085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/>
              <a:t>White-Breasted Nuthatch</a:t>
            </a:r>
          </a:p>
        </p:txBody>
      </p:sp>
      <p:pic>
        <p:nvPicPr>
          <p:cNvPr id="7" name="White-breasted Nuthatch 01 Song (Eastern) US-WV">
            <a:hlinkClick r:id="" action="ppaction://media"/>
            <a:extLst>
              <a:ext uri="{FF2B5EF4-FFF2-40B4-BE49-F238E27FC236}">
                <a16:creationId xmlns:a16="http://schemas.microsoft.com/office/drawing/2014/main" id="{348D5BA0-D1C5-4FE9-96F4-6709D542B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7550" y="1221703"/>
            <a:ext cx="609600" cy="609600"/>
          </a:xfrm>
          <a:prstGeom prst="rect">
            <a:avLst/>
          </a:prstGeom>
        </p:spPr>
      </p:pic>
      <p:pic>
        <p:nvPicPr>
          <p:cNvPr id="8" name="White-breasted Nuthatch 04 Calls (Eastern) US-NY">
            <a:hlinkClick r:id="" action="ppaction://media"/>
            <a:extLst>
              <a:ext uri="{FF2B5EF4-FFF2-40B4-BE49-F238E27FC236}">
                <a16:creationId xmlns:a16="http://schemas.microsoft.com/office/drawing/2014/main" id="{D7A1042A-4468-4D4A-9C54-67764351B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4038" y="2353541"/>
            <a:ext cx="609600" cy="609600"/>
          </a:xfrm>
          <a:prstGeom prst="rect">
            <a:avLst/>
          </a:prstGeom>
        </p:spPr>
      </p:pic>
      <p:pic>
        <p:nvPicPr>
          <p:cNvPr id="38914" name="Picture 2" descr="Bird Feature: White-breasted Nuthatch – natureswaybirds.com">
            <a:extLst>
              <a:ext uri="{FF2B5EF4-FFF2-40B4-BE49-F238E27FC236}">
                <a16:creationId xmlns:a16="http://schemas.microsoft.com/office/drawing/2014/main" id="{966A8828-4C50-4D52-8A62-F727CEFD2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499" y="1038225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White-Breasted Nuthatch | Coniferous Forest">
            <a:extLst>
              <a:ext uri="{FF2B5EF4-FFF2-40B4-BE49-F238E27FC236}">
                <a16:creationId xmlns:a16="http://schemas.microsoft.com/office/drawing/2014/main" id="{EC5E9E24-1B72-4DAF-998C-5962627A2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794" y="2963141"/>
            <a:ext cx="3484970" cy="285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White-breasted Nuthatch | State of Tennessee, Wildlife Resources Agency">
            <a:extLst>
              <a:ext uri="{FF2B5EF4-FFF2-40B4-BE49-F238E27FC236}">
                <a16:creationId xmlns:a16="http://schemas.microsoft.com/office/drawing/2014/main" id="{5C78889F-4704-4B71-BEC8-571B3EB63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3788171"/>
            <a:ext cx="24288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916236"/>
      </p:ext>
    </p:extLst>
  </p:cSld>
  <p:clrMapOvr>
    <a:masterClrMapping/>
  </p:clrMapOvr>
  <p:transition spd="med" advClick="0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86403-8DD2-4B25-AE3C-BEBFBC0AB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786" y="689994"/>
            <a:ext cx="3995181" cy="130224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 fontScale="77500" lnSpcReduction="20000"/>
          </a:bodyPr>
          <a:lstStyle/>
          <a:p>
            <a:pPr algn="ctr"/>
            <a:endParaRPr lang="en-US" sz="3600" dirty="0"/>
          </a:p>
          <a:p>
            <a:pPr algn="ctr"/>
            <a:r>
              <a:rPr lang="en-US" sz="4300" b="1" i="1" dirty="0">
                <a:solidFill>
                  <a:schemeClr val="accent1">
                    <a:lumMod val="75000"/>
                  </a:schemeClr>
                </a:solidFill>
              </a:rPr>
              <a:t>Downey Woodpecker</a:t>
            </a:r>
          </a:p>
        </p:txBody>
      </p:sp>
      <p:pic>
        <p:nvPicPr>
          <p:cNvPr id="7" name="Downy Woodpecker 02 Calls (Eastern) US-NY">
            <a:hlinkClick r:id="" action="ppaction://media"/>
            <a:extLst>
              <a:ext uri="{FF2B5EF4-FFF2-40B4-BE49-F238E27FC236}">
                <a16:creationId xmlns:a16="http://schemas.microsoft.com/office/drawing/2014/main" id="{C147C2FA-58A7-49B1-AE88-9279D1C41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3300" y="1382640"/>
            <a:ext cx="609600" cy="609600"/>
          </a:xfrm>
          <a:prstGeom prst="rect">
            <a:avLst/>
          </a:prstGeom>
        </p:spPr>
      </p:pic>
      <p:pic>
        <p:nvPicPr>
          <p:cNvPr id="37890" name="Picture 2" descr="17 Woodpecker Species in the United States! (ID Guide) - Bird Watching HQ">
            <a:extLst>
              <a:ext uri="{FF2B5EF4-FFF2-40B4-BE49-F238E27FC236}">
                <a16:creationId xmlns:a16="http://schemas.microsoft.com/office/drawing/2014/main" id="{313099ED-3A00-44ED-824C-74CD29372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3" y="3307807"/>
            <a:ext cx="5941693" cy="311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Downy Woodpecker eating “Bark Butter” | Birds of New England.com">
            <a:extLst>
              <a:ext uri="{FF2B5EF4-FFF2-40B4-BE49-F238E27FC236}">
                <a16:creationId xmlns:a16="http://schemas.microsoft.com/office/drawing/2014/main" id="{C42E0233-904C-49EA-943E-92B94CB39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170" y="387032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Downy Woodpecker Facts, Information, Photos, and Habitat">
            <a:extLst>
              <a:ext uri="{FF2B5EF4-FFF2-40B4-BE49-F238E27FC236}">
                <a16:creationId xmlns:a16="http://schemas.microsoft.com/office/drawing/2014/main" id="{2FD7737A-C321-485B-9B5B-E7050A274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494" y="689994"/>
            <a:ext cx="3558244" cy="29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587064"/>
      </p:ext>
    </p:extLst>
  </p:cSld>
  <p:clrMapOvr>
    <a:masterClrMapping/>
  </p:clrMapOvr>
  <p:transition spd="med" advClick="0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4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outdoor, bird, woodpecker, standing&#10;&#10;Description automatically generated">
            <a:extLst>
              <a:ext uri="{FF2B5EF4-FFF2-40B4-BE49-F238E27FC236}">
                <a16:creationId xmlns:a16="http://schemas.microsoft.com/office/drawing/2014/main" id="{93703256-D522-42E7-8F5D-11D794B9A7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r="2569"/>
          <a:stretch>
            <a:fillRect/>
          </a:stretch>
        </p:blipFill>
        <p:spPr>
          <a:xfrm>
            <a:off x="3024108" y="517404"/>
            <a:ext cx="3305074" cy="291159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712883-D38C-4D26-8CF8-A96FB65EE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5368" y="980638"/>
            <a:ext cx="2304456" cy="1143000"/>
          </a:xfrm>
        </p:spPr>
        <p:txBody>
          <a:bodyPr>
            <a:normAutofit fontScale="92500" lnSpcReduction="10000"/>
          </a:bodyPr>
          <a:lstStyle/>
          <a:p>
            <a:pPr algn="ctr"/>
            <a:endParaRPr lang="en-US" dirty="0"/>
          </a:p>
          <a:p>
            <a:pPr algn="ctr"/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</a:rPr>
              <a:t>Hairy Woodpecker</a:t>
            </a:r>
          </a:p>
        </p:txBody>
      </p:sp>
      <p:pic>
        <p:nvPicPr>
          <p:cNvPr id="7" name="Hairy Woodpecker 02 Calls (Eastern) US-MD">
            <a:hlinkClick r:id="" action="ppaction://media"/>
            <a:extLst>
              <a:ext uri="{FF2B5EF4-FFF2-40B4-BE49-F238E27FC236}">
                <a16:creationId xmlns:a16="http://schemas.microsoft.com/office/drawing/2014/main" id="{CA7C44F2-E33A-43DD-B9A8-3BE9A6B7F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3872" y="3611266"/>
            <a:ext cx="609600" cy="609600"/>
          </a:xfrm>
          <a:prstGeom prst="rect">
            <a:avLst/>
          </a:prstGeom>
        </p:spPr>
      </p:pic>
      <p:pic>
        <p:nvPicPr>
          <p:cNvPr id="8194" name="Picture 2" descr="Hairy Woodpecker | Bird Gallery | Houston Audubon">
            <a:extLst>
              <a:ext uri="{FF2B5EF4-FFF2-40B4-BE49-F238E27FC236}">
                <a16:creationId xmlns:a16="http://schemas.microsoft.com/office/drawing/2014/main" id="{79A6E41A-F81A-4515-B917-70C7DAB9A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336" y="875982"/>
            <a:ext cx="3305074" cy="496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762F3E-B81A-4572-87B9-31A53AA0BC77}"/>
              </a:ext>
            </a:extLst>
          </p:cNvPr>
          <p:cNvSpPr txBox="1"/>
          <p:nvPr/>
        </p:nvSpPr>
        <p:spPr>
          <a:xfrm>
            <a:off x="6405764" y="997888"/>
            <a:ext cx="3585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Male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F3A45-B6A9-42BA-BA9B-574F9D9124BC}"/>
              </a:ext>
            </a:extLst>
          </p:cNvPr>
          <p:cNvSpPr txBox="1"/>
          <p:nvPr/>
        </p:nvSpPr>
        <p:spPr>
          <a:xfrm>
            <a:off x="1966585" y="2877403"/>
            <a:ext cx="2995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Female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3F948-F8FD-CC74-5C4D-636AC8E4AD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7904" y="3824050"/>
            <a:ext cx="3048000" cy="22860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A944B22-A82F-A67D-EE66-803303ADA953}"/>
              </a:ext>
            </a:extLst>
          </p:cNvPr>
          <p:cNvSpPr txBox="1">
            <a:spLocks/>
          </p:cNvSpPr>
          <p:nvPr/>
        </p:nvSpPr>
        <p:spPr>
          <a:xfrm>
            <a:off x="680040" y="4220866"/>
            <a:ext cx="2233099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</a:rPr>
              <a:t>Pileated Woodpecker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5D3F0-8222-30B8-8D05-0DB52501A52C}"/>
              </a:ext>
            </a:extLst>
          </p:cNvPr>
          <p:cNvSpPr txBox="1"/>
          <p:nvPr/>
        </p:nvSpPr>
        <p:spPr>
          <a:xfrm>
            <a:off x="3910914" y="5546083"/>
            <a:ext cx="2902206" cy="365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Females</a:t>
            </a:r>
          </a:p>
        </p:txBody>
      </p:sp>
    </p:spTree>
    <p:extLst>
      <p:ext uri="{BB962C8B-B14F-4D97-AF65-F5344CB8AC3E}">
        <p14:creationId xmlns:p14="http://schemas.microsoft.com/office/powerpoint/2010/main" val="2725809102"/>
      </p:ext>
    </p:extLst>
  </p:cSld>
  <p:clrMapOvr>
    <a:masterClrMapping/>
  </p:clrMapOvr>
  <p:transition spd="med" advClick="0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bg1">
              <a:lumMod val="6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FF711-FDD0-47C5-A994-2928FA9A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52" y="457200"/>
            <a:ext cx="4126073" cy="1600200"/>
          </a:xfrm>
        </p:spPr>
        <p:txBody>
          <a:bodyPr>
            <a:noAutofit/>
          </a:bodyPr>
          <a:lstStyle/>
          <a:p>
            <a:pPr algn="ctr"/>
            <a:r>
              <a:rPr lang="en-US" sz="6000" i="1" dirty="0">
                <a:solidFill>
                  <a:schemeClr val="accent4">
                    <a:lumMod val="50000"/>
                  </a:schemeClr>
                </a:solidFill>
              </a:rPr>
              <a:t>Red-Bellied Woodpecker 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961774-D809-4285-AD02-50E62CBC7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356" y="631271"/>
            <a:ext cx="1961713" cy="1499533"/>
          </a:xfrm>
        </p:spPr>
        <p:txBody>
          <a:bodyPr>
            <a:normAutofit/>
          </a:bodyPr>
          <a:lstStyle/>
          <a:p>
            <a:pPr algn="ctr"/>
            <a:endParaRPr lang="en-US" sz="3600" dirty="0"/>
          </a:p>
          <a:p>
            <a:pPr algn="ctr"/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Male</a:t>
            </a:r>
          </a:p>
        </p:txBody>
      </p:sp>
      <p:pic>
        <p:nvPicPr>
          <p:cNvPr id="10" name="Picture Placeholder 9" descr="A picture containing bird, outdoor, woodpecker, rock&#10;&#10;Description automatically generated">
            <a:extLst>
              <a:ext uri="{FF2B5EF4-FFF2-40B4-BE49-F238E27FC236}">
                <a16:creationId xmlns:a16="http://schemas.microsoft.com/office/drawing/2014/main" id="{FD065B03-2FC7-41B3-90BB-EBAB08C969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r="16982"/>
          <a:stretch>
            <a:fillRect/>
          </a:stretch>
        </p:blipFill>
        <p:spPr>
          <a:xfrm>
            <a:off x="7961151" y="472201"/>
            <a:ext cx="3486515" cy="2752984"/>
          </a:xfrm>
        </p:spPr>
      </p:pic>
      <p:pic>
        <p:nvPicPr>
          <p:cNvPr id="11" name="Red-bellied Woodpecker 01 Calls US-NY">
            <a:hlinkClick r:id="" action="ppaction://media"/>
            <a:extLst>
              <a:ext uri="{FF2B5EF4-FFF2-40B4-BE49-F238E27FC236}">
                <a16:creationId xmlns:a16="http://schemas.microsoft.com/office/drawing/2014/main" id="{AB26E0EB-2E41-4429-8843-A3DCF6C6C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1923050"/>
            <a:ext cx="609600" cy="609600"/>
          </a:xfrm>
          <a:prstGeom prst="rect">
            <a:avLst/>
          </a:prstGeom>
        </p:spPr>
      </p:pic>
      <p:pic>
        <p:nvPicPr>
          <p:cNvPr id="8" name="Picture Placeholder 5" descr="A picture containing bird, outdoor, woodpecker&#10;&#10;Description automatically generated">
            <a:extLst>
              <a:ext uri="{FF2B5EF4-FFF2-40B4-BE49-F238E27FC236}">
                <a16:creationId xmlns:a16="http://schemas.microsoft.com/office/drawing/2014/main" id="{D132E644-85E4-4174-9FE8-335B374FB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r="2569"/>
          <a:stretch>
            <a:fillRect/>
          </a:stretch>
        </p:blipFill>
        <p:spPr>
          <a:xfrm>
            <a:off x="807739" y="2815398"/>
            <a:ext cx="4540730" cy="35854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093E9F-C753-4B1F-AE7A-96C2F2EDBE76}"/>
              </a:ext>
            </a:extLst>
          </p:cNvPr>
          <p:cNvSpPr txBox="1"/>
          <p:nvPr/>
        </p:nvSpPr>
        <p:spPr>
          <a:xfrm>
            <a:off x="5285064" y="4608099"/>
            <a:ext cx="1809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Female</a:t>
            </a:r>
          </a:p>
        </p:txBody>
      </p:sp>
    </p:spTree>
    <p:extLst>
      <p:ext uri="{BB962C8B-B14F-4D97-AF65-F5344CB8AC3E}">
        <p14:creationId xmlns:p14="http://schemas.microsoft.com/office/powerpoint/2010/main" val="138723010"/>
      </p:ext>
    </p:extLst>
  </p:cSld>
  <p:clrMapOvr>
    <a:masterClrMapping/>
  </p:clrMapOvr>
  <p:transition spd="med" advClick="0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63E3B-8AB6-4F2B-A6B3-59584A910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20" y="1736520"/>
            <a:ext cx="1231871" cy="444617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sz="3600" dirty="0"/>
          </a:p>
          <a:p>
            <a:pPr algn="ctr"/>
            <a:r>
              <a:rPr lang="en-US" sz="7200" dirty="0"/>
              <a:t>Male</a:t>
            </a:r>
          </a:p>
        </p:txBody>
      </p:sp>
      <p:pic>
        <p:nvPicPr>
          <p:cNvPr id="12" name="Picture Placeholder 11" descr="A red bird on a wood surface&#10;&#10;Description automatically generated with medium confidence">
            <a:extLst>
              <a:ext uri="{FF2B5EF4-FFF2-40B4-BE49-F238E27FC236}">
                <a16:creationId xmlns:a16="http://schemas.microsoft.com/office/drawing/2014/main" id="{7C5F8AB6-3E0C-447A-BBD0-1E0EDA6A05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r="2514"/>
          <a:stretch>
            <a:fillRect/>
          </a:stretch>
        </p:blipFill>
        <p:spPr>
          <a:xfrm>
            <a:off x="6438891" y="685421"/>
            <a:ext cx="4098911" cy="3236537"/>
          </a:xfrm>
        </p:spPr>
      </p:pic>
      <p:pic>
        <p:nvPicPr>
          <p:cNvPr id="13" name="Northern Cardinal 01 Song US-NY - Copy">
            <a:hlinkClick r:id="" action="ppaction://media"/>
            <a:extLst>
              <a:ext uri="{FF2B5EF4-FFF2-40B4-BE49-F238E27FC236}">
                <a16:creationId xmlns:a16="http://schemas.microsoft.com/office/drawing/2014/main" id="{DECBA579-CD93-43AE-BBA2-E52012FD1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9888" y="1876337"/>
            <a:ext cx="609600" cy="609600"/>
          </a:xfrm>
          <a:prstGeom prst="rect">
            <a:avLst/>
          </a:prstGeom>
        </p:spPr>
      </p:pic>
      <p:pic>
        <p:nvPicPr>
          <p:cNvPr id="14" name="Northern Cardinal 02 Song US-NY">
            <a:hlinkClick r:id="" action="ppaction://media"/>
            <a:extLst>
              <a:ext uri="{FF2B5EF4-FFF2-40B4-BE49-F238E27FC236}">
                <a16:creationId xmlns:a16="http://schemas.microsoft.com/office/drawing/2014/main" id="{45A53B11-A302-4459-980F-0CB8D6FC72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8787" y="1876337"/>
            <a:ext cx="609600" cy="6096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C6E8B16-AAAB-495F-BC43-8955BF08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Northern Cardinal       </a:t>
            </a:r>
            <a:br>
              <a:rPr lang="en-US" sz="3200" dirty="0"/>
            </a:br>
            <a:endParaRPr lang="en-US" dirty="0"/>
          </a:p>
        </p:txBody>
      </p:sp>
      <p:pic>
        <p:nvPicPr>
          <p:cNvPr id="9" name="Picture Placeholder 8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4A07F890-8AAD-4361-947E-A79DD41ED6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670303" y="2808485"/>
            <a:ext cx="4271205" cy="33725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8A833E-8FD4-4C4C-97BC-6428D4F7765F}"/>
              </a:ext>
            </a:extLst>
          </p:cNvPr>
          <p:cNvSpPr txBox="1"/>
          <p:nvPr/>
        </p:nvSpPr>
        <p:spPr>
          <a:xfrm>
            <a:off x="2775654" y="485131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Female</a:t>
            </a:r>
          </a:p>
        </p:txBody>
      </p:sp>
    </p:spTree>
    <p:extLst>
      <p:ext uri="{BB962C8B-B14F-4D97-AF65-F5344CB8AC3E}">
        <p14:creationId xmlns:p14="http://schemas.microsoft.com/office/powerpoint/2010/main" val="3825696758"/>
      </p:ext>
    </p:extLst>
  </p:cSld>
  <p:clrMapOvr>
    <a:masterClrMapping/>
  </p:clrMapOvr>
  <p:transition spd="med" advClick="0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4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lue Jay 15 Calls US-NY">
            <a:hlinkClick r:id="" action="ppaction://media"/>
            <a:extLst>
              <a:ext uri="{FF2B5EF4-FFF2-40B4-BE49-F238E27FC236}">
                <a16:creationId xmlns:a16="http://schemas.microsoft.com/office/drawing/2014/main" id="{0E108F71-48FF-4009-A880-6A7C55F82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9183" y="1752600"/>
            <a:ext cx="609600" cy="609600"/>
          </a:xfrm>
          <a:prstGeom prst="rect">
            <a:avLst/>
          </a:prstGeom>
        </p:spPr>
      </p:pic>
      <p:pic>
        <p:nvPicPr>
          <p:cNvPr id="5" name="Blue Jay 06 Calls US-FL">
            <a:hlinkClick r:id="" action="ppaction://media"/>
            <a:extLst>
              <a:ext uri="{FF2B5EF4-FFF2-40B4-BE49-F238E27FC236}">
                <a16:creationId xmlns:a16="http://schemas.microsoft.com/office/drawing/2014/main" id="{FB61DB79-022A-49A0-9FC4-FC4CDA32C6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4040" y="1752600"/>
            <a:ext cx="609600" cy="609600"/>
          </a:xfrm>
          <a:prstGeom prst="rect">
            <a:avLst/>
          </a:prstGeom>
        </p:spPr>
      </p:pic>
      <p:pic>
        <p:nvPicPr>
          <p:cNvPr id="9222" name="Picture 6" descr="Species Spotlight: Blue Jay">
            <a:extLst>
              <a:ext uri="{FF2B5EF4-FFF2-40B4-BE49-F238E27FC236}">
                <a16:creationId xmlns:a16="http://schemas.microsoft.com/office/drawing/2014/main" id="{D97C7C8E-64CF-46C5-820F-D3123BAC6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31" y="3504501"/>
            <a:ext cx="4582904" cy="282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CC141325-52AE-4EC3-AA0F-54F12E0B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Blue Jay</a:t>
            </a:r>
            <a:br>
              <a:rPr lang="en-US" sz="3200" dirty="0"/>
            </a:br>
            <a:endParaRPr lang="en-US" dirty="0"/>
          </a:p>
        </p:txBody>
      </p:sp>
      <p:pic>
        <p:nvPicPr>
          <p:cNvPr id="9224" name="Picture 8" descr="Blue Jays Are a Bird Watchers' Favorite | Lyric Wild Bird Food">
            <a:extLst>
              <a:ext uri="{FF2B5EF4-FFF2-40B4-BE49-F238E27FC236}">
                <a16:creationId xmlns:a16="http://schemas.microsoft.com/office/drawing/2014/main" id="{433969DC-4353-4FC0-89D7-0FE6BC717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498" y="992697"/>
            <a:ext cx="5292524" cy="275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529088"/>
      </p:ext>
    </p:extLst>
  </p:cSld>
  <p:clrMapOvr>
    <a:masterClrMapping/>
  </p:clrMapOvr>
  <p:transition spd="med" advClick="0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4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B0CFD24-AB3D-4AC8-A1EB-0E3B8F30F72A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BD7A250-600A-403A-84A2-DCEE1B8E3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r="3511"/>
          <a:stretch>
            <a:fillRect/>
          </a:stretch>
        </p:blipFill>
        <p:spPr>
          <a:xfrm>
            <a:off x="5183188" y="1004203"/>
            <a:ext cx="6172200" cy="48736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BA3C8C-642E-419E-A906-66D819F875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908108"/>
            <a:ext cx="3932237" cy="2120317"/>
          </a:xfrm>
        </p:spPr>
        <p:txBody>
          <a:bodyPr>
            <a:normAutofit/>
          </a:bodyPr>
          <a:lstStyle/>
          <a:p>
            <a:pPr algn="ctr"/>
            <a:endParaRPr lang="en-US" sz="3600" dirty="0"/>
          </a:p>
          <a:p>
            <a:pPr algn="ctr"/>
            <a:r>
              <a:rPr lang="en-US" sz="4000" b="1" i="1" dirty="0"/>
              <a:t>Red-Winged Blackbird</a:t>
            </a:r>
          </a:p>
        </p:txBody>
      </p:sp>
      <p:pic>
        <p:nvPicPr>
          <p:cNvPr id="3" name="Red-winged Blackbird 01 Song (Red-winged) US-MD">
            <a:hlinkClick r:id="" action="ppaction://media"/>
            <a:extLst>
              <a:ext uri="{FF2B5EF4-FFF2-40B4-BE49-F238E27FC236}">
                <a16:creationId xmlns:a16="http://schemas.microsoft.com/office/drawing/2014/main" id="{D77CF159-61DB-4E5F-8BEB-8DE14C2EA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0632" y="4645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19561"/>
      </p:ext>
    </p:extLst>
  </p:cSld>
  <p:clrMapOvr>
    <a:masterClrMapping/>
  </p:clrMapOvr>
  <p:transition spd="med" advClick="0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96</Words>
  <Application>Microsoft Office PowerPoint</Application>
  <PresentationFormat>Widescreen</PresentationFormat>
  <Paragraphs>41</Paragraphs>
  <Slides>14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Feeder Birds of the Hamlet of  Mariaville Authored by David Smith &amp; Cheryl Stanford-Smith of Greenwich NY</vt:lpstr>
      <vt:lpstr>PowerPoint Presentation</vt:lpstr>
      <vt:lpstr>PowerPoint Presentation</vt:lpstr>
      <vt:lpstr>PowerPoint Presentation</vt:lpstr>
      <vt:lpstr>PowerPoint Presentation</vt:lpstr>
      <vt:lpstr>Red-Bellied Woodpecker    </vt:lpstr>
      <vt:lpstr>Northern Cardinal        </vt:lpstr>
      <vt:lpstr>Blue Jay </vt:lpstr>
      <vt:lpstr>PowerPoint Presentation</vt:lpstr>
      <vt:lpstr>PowerPoint Presentation</vt:lpstr>
      <vt:lpstr>PowerPoint Presentation</vt:lpstr>
      <vt:lpstr>Our Mariaville Bald Eagles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Stanford-Smith</dc:creator>
  <cp:lastModifiedBy>Eric Unser</cp:lastModifiedBy>
  <cp:revision>17</cp:revision>
  <dcterms:created xsi:type="dcterms:W3CDTF">2021-07-06T16:21:05Z</dcterms:created>
  <dcterms:modified xsi:type="dcterms:W3CDTF">2025-04-12T17:58:36Z</dcterms:modified>
</cp:coreProperties>
</file>